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23" r:id="rId5"/>
    <p:sldId id="321" r:id="rId6"/>
    <p:sldId id="308" r:id="rId7"/>
    <p:sldId id="309" r:id="rId8"/>
    <p:sldId id="314" r:id="rId9"/>
    <p:sldId id="327" r:id="rId10"/>
    <p:sldId id="315" r:id="rId11"/>
    <p:sldId id="310" r:id="rId12"/>
    <p:sldId id="293" r:id="rId13"/>
    <p:sldId id="294" r:id="rId14"/>
    <p:sldId id="316" r:id="rId15"/>
    <p:sldId id="292" r:id="rId16"/>
    <p:sldId id="311" r:id="rId17"/>
    <p:sldId id="295" r:id="rId18"/>
    <p:sldId id="296" r:id="rId19"/>
    <p:sldId id="306" r:id="rId20"/>
    <p:sldId id="322" r:id="rId21"/>
    <p:sldId id="297" r:id="rId22"/>
    <p:sldId id="298" r:id="rId23"/>
    <p:sldId id="299" r:id="rId24"/>
    <p:sldId id="300" r:id="rId25"/>
    <p:sldId id="301" r:id="rId26"/>
    <p:sldId id="302" r:id="rId27"/>
    <p:sldId id="304" r:id="rId28"/>
    <p:sldId id="303" r:id="rId29"/>
    <p:sldId id="305" r:id="rId30"/>
    <p:sldId id="313" r:id="rId31"/>
    <p:sldId id="317" r:id="rId32"/>
    <p:sldId id="318" r:id="rId33"/>
    <p:sldId id="319" r:id="rId34"/>
    <p:sldId id="320" r:id="rId35"/>
    <p:sldId id="290" r:id="rId36"/>
    <p:sldId id="280" r:id="rId37"/>
    <p:sldId id="307" r:id="rId38"/>
    <p:sldId id="324" r:id="rId39"/>
    <p:sldId id="325" r:id="rId40"/>
    <p:sldId id="326" r:id="rId41"/>
    <p:sldId id="287" r:id="rId42"/>
    <p:sldId id="288" r:id="rId43"/>
    <p:sldId id="28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606"/>
    <a:srgbClr val="134834"/>
    <a:srgbClr val="217957"/>
    <a:srgbClr val="FFFFFF"/>
    <a:srgbClr val="BB1313"/>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tif"/><Relationship Id="rId4" Type="http://schemas.openxmlformats.org/officeDocument/2006/relationships/image" Target="../media/image49.tif"/></Relationships>
</file>

<file path=ppt/slides/_rels/slide16.xml.rels><?xml version="1.0" encoding="UTF-8" standalone="yes"?>
<Relationships xmlns="http://schemas.openxmlformats.org/package/2006/relationships"><Relationship Id="rId8" Type="http://schemas.openxmlformats.org/officeDocument/2006/relationships/image" Target="../media/image58.tif"/><Relationship Id="rId3" Type="http://schemas.openxmlformats.org/officeDocument/2006/relationships/image" Target="../media/image53.tif"/><Relationship Id="rId7" Type="http://schemas.openxmlformats.org/officeDocument/2006/relationships/image" Target="../media/image57.tif"/><Relationship Id="rId2" Type="http://schemas.openxmlformats.org/officeDocument/2006/relationships/image" Target="../media/image52.tif"/><Relationship Id="rId1" Type="http://schemas.openxmlformats.org/officeDocument/2006/relationships/slideLayout" Target="../slideLayouts/slideLayout7.xml"/><Relationship Id="rId6" Type="http://schemas.openxmlformats.org/officeDocument/2006/relationships/image" Target="../media/image56.tif"/><Relationship Id="rId5" Type="http://schemas.openxmlformats.org/officeDocument/2006/relationships/image" Target="../media/image55.tif"/><Relationship Id="rId4" Type="http://schemas.openxmlformats.org/officeDocument/2006/relationships/image" Target="../media/image54.tif"/><Relationship Id="rId9" Type="http://schemas.openxmlformats.org/officeDocument/2006/relationships/image" Target="../media/image59.tif"/></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19.xml.rels><?xml version="1.0" encoding="UTF-8" standalone="yes"?>
<Relationships xmlns="http://schemas.openxmlformats.org/package/2006/relationships"><Relationship Id="rId3" Type="http://schemas.openxmlformats.org/officeDocument/2006/relationships/image" Target="../media/image69.tif"/><Relationship Id="rId7" Type="http://schemas.openxmlformats.org/officeDocument/2006/relationships/image" Target="../media/image73.jpeg"/><Relationship Id="rId2" Type="http://schemas.openxmlformats.org/officeDocument/2006/relationships/image" Target="../media/image68.tif"/><Relationship Id="rId1" Type="http://schemas.openxmlformats.org/officeDocument/2006/relationships/slideLayout" Target="../slideLayouts/slideLayout7.xml"/><Relationship Id="rId6" Type="http://schemas.openxmlformats.org/officeDocument/2006/relationships/image" Target="../media/image72.tif"/><Relationship Id="rId5" Type="http://schemas.openxmlformats.org/officeDocument/2006/relationships/image" Target="../media/image71.tif"/><Relationship Id="rId4" Type="http://schemas.openxmlformats.org/officeDocument/2006/relationships/image" Target="../media/image70.t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0.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tiff"/><Relationship Id="rId4" Type="http://schemas.openxmlformats.org/officeDocument/2006/relationships/image" Target="../media/image82.tiff"/></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tif"/><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3FFE973-91DB-4D3F-84CE-CB6A6DC6B7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 y="4723305"/>
            <a:ext cx="1205811" cy="2009685"/>
          </a:xfrm>
          <a:prstGeom prst="rect">
            <a:avLst/>
          </a:prstGeom>
        </p:spPr>
      </p:pic>
    </p:spTree>
    <p:extLst>
      <p:ext uri="{BB962C8B-B14F-4D97-AF65-F5344CB8AC3E}">
        <p14:creationId xmlns:p14="http://schemas.microsoft.com/office/powerpoint/2010/main" val="108750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pic>
        <p:nvPicPr>
          <p:cNvPr id="8" name="图片 7">
            <a:extLst>
              <a:ext uri="{FF2B5EF4-FFF2-40B4-BE49-F238E27FC236}">
                <a16:creationId xmlns:a16="http://schemas.microsoft.com/office/drawing/2014/main" id="{3B201526-98D2-493C-ABFF-DBB198BF99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4397" y="6145823"/>
            <a:ext cx="937603" cy="685623"/>
          </a:xfrm>
          <a:prstGeom prst="rect">
            <a:avLst/>
          </a:prstGeom>
        </p:spPr>
      </p:pic>
    </p:spTree>
    <p:extLst>
      <p:ext uri="{BB962C8B-B14F-4D97-AF65-F5344CB8AC3E}">
        <p14:creationId xmlns:p14="http://schemas.microsoft.com/office/powerpoint/2010/main" val="229119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197296208"/>
              </p:ext>
            </p:extLst>
          </p:nvPr>
        </p:nvGraphicFramePr>
        <p:xfrm>
          <a:off x="2031325" y="904409"/>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dirty="0">
                          <a:effectLst/>
                        </a:rPr>
                        <a:t>召回率</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84.56</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F282129-88DB-4067-A4E3-8D2CE5F3A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8978" y="4519247"/>
            <a:ext cx="1813413" cy="2417884"/>
          </a:xfrm>
          <a:prstGeom prst="rect">
            <a:avLst/>
          </a:prstGeom>
        </p:spPr>
      </p:pic>
    </p:spTree>
    <p:extLst>
      <p:ext uri="{BB962C8B-B14F-4D97-AF65-F5344CB8AC3E}">
        <p14:creationId xmlns:p14="http://schemas.microsoft.com/office/powerpoint/2010/main" val="1217784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pic>
        <p:nvPicPr>
          <p:cNvPr id="5" name="图片 4">
            <a:extLst>
              <a:ext uri="{FF2B5EF4-FFF2-40B4-BE49-F238E27FC236}">
                <a16:creationId xmlns:a16="http://schemas.microsoft.com/office/drawing/2014/main" id="{B5684AF4-2C94-4F9E-8FBC-6ED7749E4B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1" r="47712" b="-1"/>
          <a:stretch/>
        </p:blipFill>
        <p:spPr>
          <a:xfrm>
            <a:off x="0" y="5273475"/>
            <a:ext cx="1406769" cy="150832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71" y="1691402"/>
            <a:ext cx="10625257" cy="4968000"/>
          </a:xfrm>
          <a:prstGeom prst="rect">
            <a:avLst/>
          </a:prstGeom>
        </p:spPr>
      </p:pic>
      <p:pic>
        <p:nvPicPr>
          <p:cNvPr id="6" name="图片 5">
            <a:extLst>
              <a:ext uri="{FF2B5EF4-FFF2-40B4-BE49-F238E27FC236}">
                <a16:creationId xmlns:a16="http://schemas.microsoft.com/office/drawing/2014/main" id="{DDECFD1D-9943-4F75-B1C5-1B86DA638E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80" t="26561" r="327" b="2732"/>
          <a:stretch/>
        </p:blipFill>
        <p:spPr>
          <a:xfrm>
            <a:off x="11201399" y="5794132"/>
            <a:ext cx="998305" cy="1063868"/>
          </a:xfrm>
          <a:prstGeom prst="rect">
            <a:avLst/>
          </a:prstGeom>
        </p:spPr>
      </p:pic>
    </p:spTree>
    <p:extLst>
      <p:ext uri="{BB962C8B-B14F-4D97-AF65-F5344CB8AC3E}">
        <p14:creationId xmlns:p14="http://schemas.microsoft.com/office/powerpoint/2010/main" val="14055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8991262" y="3891284"/>
            <a:ext cx="2920321" cy="1923065"/>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8994531" y="1834766"/>
            <a:ext cx="2920321" cy="2003944"/>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38" y="145643"/>
            <a:ext cx="1307177" cy="1325061"/>
          </a:xfrm>
          <a:prstGeom prst="rect">
            <a:avLst/>
          </a:prstGeom>
        </p:spPr>
      </p:pic>
      <p:pic>
        <p:nvPicPr>
          <p:cNvPr id="9" name="图片 8">
            <a:extLst>
              <a:ext uri="{FF2B5EF4-FFF2-40B4-BE49-F238E27FC236}">
                <a16:creationId xmlns:a16="http://schemas.microsoft.com/office/drawing/2014/main" id="{1F69CF30-3D6D-4FB3-AF3B-6CAE979AA1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6136" y="-111024"/>
            <a:ext cx="4086492" cy="1730374"/>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3C3FA3-47E5-4751-A7B0-B8CCDA3EBA39}"/>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D763E98-CEC5-442C-8137-D04A72C18915}"/>
              </a:ext>
            </a:extLst>
          </p:cNvPr>
          <p:cNvSpPr txBox="1"/>
          <p:nvPr/>
        </p:nvSpPr>
        <p:spPr>
          <a:xfrm>
            <a:off x="3388784" y="400220"/>
            <a:ext cx="5414431"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-CFS</a:t>
            </a:r>
            <a:r>
              <a:rPr lang="zh-CN" altLang="en-US" sz="4000" dirty="0">
                <a:solidFill>
                  <a:schemeClr val="bg1"/>
                </a:solidFill>
                <a:latin typeface="微软雅黑" panose="020B0503020204020204" pitchFamily="34" charset="-122"/>
                <a:ea typeface="微软雅黑" panose="020B0503020204020204" pitchFamily="34" charset="-122"/>
              </a:rPr>
              <a:t>算法改进</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950F83-298E-4537-82FD-2697610B69D4}"/>
                  </a:ext>
                </a:extLst>
              </p:cNvPr>
              <p:cNvSpPr/>
              <p:nvPr/>
            </p:nvSpPr>
            <p:spPr>
              <a:xfrm>
                <a:off x="234461" y="1908546"/>
                <a:ext cx="6096000" cy="3826560"/>
              </a:xfrm>
              <a:prstGeom prst="rect">
                <a:avLst/>
              </a:prstGeom>
            </p:spPr>
            <p:txBody>
              <a:bodyPr>
                <a:spAutoFit/>
              </a:bodyPr>
              <a:lstStyle/>
              <a:p>
                <a:pPr indent="266700" algn="just">
                  <a:spcAft>
                    <a:spcPts val="0"/>
                  </a:spcAft>
                </a:pP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方法它的核心思想是从原始特征集中，采用相关性测度寻找出特征之间的相关性较低但与类标记高度相关的特征构成的特征子集，达到去除冗余属性和与类无关属性的目的</a:t>
                </a:r>
                <a:r>
                  <a:rPr lang="en-US" altLang="zh-CN" kern="100" baseline="300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对特征集中的特征与特征、特征与类别之间的相关度进行计算，计算公式如下所示：</a:t>
                </a:r>
              </a:p>
              <a:p>
                <a:pPr indent="266700" algn="r">
                  <a:spcAft>
                    <a:spcPts val="0"/>
                  </a:spcAft>
                </a:pP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num>
                      <m:den>
                        <m:rad>
                          <m:radPr>
                            <m:degHide m:val="on"/>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i="1" kern="100">
                                <a:latin typeface="Cambria Math" panose="02040503050406030204" pitchFamily="18" charset="0"/>
                                <a:ea typeface="SimSun" panose="02010600030101010101" pitchFamily="2" charset="-122"/>
                                <a:cs typeface="Times New Roman" panose="02020603050405020304" pitchFamily="18" charset="0"/>
                              </a:rPr>
                              <m:t>−</m:t>
                            </m:r>
                            <m:r>
                              <a:rPr lang="en-US" altLang="zh-CN" kern="100">
                                <a:latin typeface="Cambria Math" panose="02040503050406030204" pitchFamily="18" charset="0"/>
                                <a:ea typeface="SimSun" panose="02010600030101010101" pitchFamily="2" charset="-122"/>
                                <a:cs typeface="Times New Roman" panose="02020603050405020304" pitchFamily="18" charset="0"/>
                              </a:rPr>
                              <m:t>1)</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e>
                        </m:rad>
                      </m:den>
                    </m:f>
                  </m:oMath>
                </a14:m>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indent="266700" algn="just">
                  <a:spcAft>
                    <a:spcPts val="0"/>
                  </a:spcAft>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式中的</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的一个评价，其中</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中含有</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个特征；</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a:t>
                </a:r>
                <a14:m>
                  <m:oMath xmlns:m="http://schemas.openxmlformats.org/officeDocument/2006/math">
                    <m:r>
                      <m:rPr>
                        <m:sty m:val="p"/>
                      </m:rPr>
                      <a:rPr lang="en-US" altLang="zh-CN" kern="100">
                        <a:latin typeface="Cambria Math" panose="02040503050406030204" pitchFamily="18" charset="0"/>
                        <a:ea typeface="SimSun" panose="02010600030101010101" pitchFamily="2" charset="-122"/>
                        <a:cs typeface="Times New Roman" panose="02020603050405020304" pitchFamily="18" charset="0"/>
                      </a:rPr>
                      <m:t>f</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𝑓</m:t>
                        </m:r>
                        <m:r>
                          <a:rPr lang="zh-CN"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e>
                    </m:d>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与类别</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𝑐</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之间的平均相关性；</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表示特征与特征之间的平均相关度。由式</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可知，该方法计算得到的特征子集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中，每个特征与类标记的关联度越大且特征之间的冗余度越小，则</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m:t>
                    </m:r>
                    <m:r>
                      <a:rPr lang="en-US" altLang="zh-CN" b="0" i="1" kern="100" smtClean="0">
                        <a:latin typeface="Cambria Math" panose="02040503050406030204" pitchFamily="18" charset="0"/>
                        <a:ea typeface="SimSun" panose="02010600030101010101" pitchFamily="2" charset="-122"/>
                        <a:cs typeface="Times New Roman" panose="02020603050405020304" pitchFamily="18" charset="0"/>
                      </a:rPr>
                      <m:t>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的值越大，当前的特征子集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是优良的特征子集。</a:t>
                </a:r>
              </a:p>
            </p:txBody>
          </p:sp>
        </mc:Choice>
        <mc:Fallback xmlns="">
          <p:sp>
            <p:nvSpPr>
              <p:cNvPr id="4" name="矩形 3">
                <a:extLst>
                  <a:ext uri="{FF2B5EF4-FFF2-40B4-BE49-F238E27FC236}">
                    <a16:creationId xmlns:a16="http://schemas.microsoft.com/office/drawing/2014/main" id="{02950F83-298E-4537-82FD-2697610B69D4}"/>
                  </a:ext>
                </a:extLst>
              </p:cNvPr>
              <p:cNvSpPr>
                <a:spLocks noRot="1" noChangeAspect="1" noMove="1" noResize="1" noEditPoints="1" noAdjustHandles="1" noChangeArrowheads="1" noChangeShapeType="1" noTextEdit="1"/>
              </p:cNvSpPr>
              <p:nvPr/>
            </p:nvSpPr>
            <p:spPr>
              <a:xfrm>
                <a:off x="234461" y="1908546"/>
                <a:ext cx="6096000" cy="3826560"/>
              </a:xfrm>
              <a:prstGeom prst="rect">
                <a:avLst/>
              </a:prstGeom>
              <a:blipFill>
                <a:blip r:embed="rId2"/>
                <a:stretch>
                  <a:fillRect l="-800" t="-796" r="-900" b="-159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15FA9F-78A0-44F6-BB53-126A0CBB6EFD}"/>
              </a:ext>
            </a:extLst>
          </p:cNvPr>
          <p:cNvSpPr txBox="1"/>
          <p:nvPr/>
        </p:nvSpPr>
        <p:spPr>
          <a:xfrm>
            <a:off x="6650853" y="1908546"/>
            <a:ext cx="5671681" cy="923330"/>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        CFS</a:t>
            </a:r>
            <a:r>
              <a:rPr lang="zh-CN" altLang="en-US" dirty="0">
                <a:latin typeface="Microsoft YaHei" panose="020B0503020204020204" pitchFamily="34" charset="-122"/>
                <a:ea typeface="Microsoft YaHei" panose="020B0503020204020204" pitchFamily="34" charset="-122"/>
              </a:rPr>
              <a:t>降维：若有</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个特征，要得到所有特征子集的</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值，要做特征的全排列，要选择最优特征子集复</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杂度至少为</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a:t>
            </a:r>
          </a:p>
        </p:txBody>
      </p:sp>
      <p:sp>
        <p:nvSpPr>
          <p:cNvPr id="6" name="文本框 5">
            <a:extLst>
              <a:ext uri="{FF2B5EF4-FFF2-40B4-BE49-F238E27FC236}">
                <a16:creationId xmlns:a16="http://schemas.microsoft.com/office/drawing/2014/main" id="{DE3C3F54-B431-46DE-A5C3-6CA4B4E512DD}"/>
              </a:ext>
            </a:extLst>
          </p:cNvPr>
          <p:cNvSpPr txBox="1"/>
          <p:nvPr/>
        </p:nvSpPr>
        <p:spPr>
          <a:xfrm>
            <a:off x="6650853" y="3194099"/>
            <a:ext cx="5394425" cy="1477328"/>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        贪婪算法改进：计算每个特征对于其他特征和</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总体特征的相关性，单独评价每个特征，选择单独</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最高的特征为最优特征。要选择最优特征子集</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时间复杂度至少为</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a:t>
            </a:r>
          </a:p>
          <a:p>
            <a:endParaRPr lang="zh-CN" altLang="en-US" dirty="0"/>
          </a:p>
        </p:txBody>
      </p:sp>
      <p:pic>
        <p:nvPicPr>
          <p:cNvPr id="10" name="图片 9">
            <a:extLst>
              <a:ext uri="{FF2B5EF4-FFF2-40B4-BE49-F238E27FC236}">
                <a16:creationId xmlns:a16="http://schemas.microsoft.com/office/drawing/2014/main" id="{A039543F-3FF0-4510-8689-2DEB58511F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6238" y="5152562"/>
            <a:ext cx="1025014" cy="1701710"/>
          </a:xfrm>
          <a:prstGeom prst="rect">
            <a:avLst/>
          </a:prstGeom>
        </p:spPr>
      </p:pic>
      <p:pic>
        <p:nvPicPr>
          <p:cNvPr id="18" name="图片 17">
            <a:extLst>
              <a:ext uri="{FF2B5EF4-FFF2-40B4-BE49-F238E27FC236}">
                <a16:creationId xmlns:a16="http://schemas.microsoft.com/office/drawing/2014/main" id="{C853F6A3-5F8A-4EA8-BA52-537039622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 y="63145"/>
            <a:ext cx="2400300" cy="1445181"/>
          </a:xfrm>
          <a:prstGeom prst="rect">
            <a:avLst/>
          </a:prstGeom>
        </p:spPr>
      </p:pic>
      <p:sp>
        <p:nvSpPr>
          <p:cNvPr id="2123" name="矩形 2122">
            <a:extLst>
              <a:ext uri="{FF2B5EF4-FFF2-40B4-BE49-F238E27FC236}">
                <a16:creationId xmlns:a16="http://schemas.microsoft.com/office/drawing/2014/main" id="{39F08A0E-F837-4D6F-8045-147F2BA91053}"/>
              </a:ext>
            </a:extLst>
          </p:cNvPr>
          <p:cNvSpPr/>
          <p:nvPr/>
        </p:nvSpPr>
        <p:spPr>
          <a:xfrm>
            <a:off x="6650853" y="4526089"/>
            <a:ext cx="5447363" cy="646331"/>
          </a:xfrm>
          <a:prstGeom prst="rect">
            <a:avLst/>
          </a:prstGeom>
        </p:spPr>
        <p:txBody>
          <a:bodyPr wrap="square">
            <a:spAutoFit/>
          </a:bodyPr>
          <a:lstStyle/>
          <a:p>
            <a:r>
              <a:rPr lang="en-US" altLang="zh-CN" dirty="0">
                <a:latin typeface="Microsoft YaHei" panose="020B0503020204020204" pitchFamily="34" charset="-122"/>
                <a:ea typeface="Microsoft YaHei" panose="020B0503020204020204" pitchFamily="34" charset="-122"/>
              </a:rPr>
              <a:t>      </a:t>
            </a:r>
            <a:r>
              <a:rPr lang="zh-CN" altLang="zh-CN" dirty="0">
                <a:latin typeface="Microsoft YaHei" panose="020B0503020204020204" pitchFamily="34" charset="-122"/>
                <a:ea typeface="Microsoft YaHei" panose="020B0503020204020204" pitchFamily="34" charset="-122"/>
              </a:rPr>
              <a:t>产生一个用关联度大小排序的一个特征序列，</a:t>
            </a:r>
            <a:r>
              <a:rPr lang="zh-CN" altLang="en-US" dirty="0">
                <a:latin typeface="Microsoft YaHei" panose="020B0503020204020204" pitchFamily="34" charset="-122"/>
                <a:ea typeface="Microsoft YaHei" panose="020B0503020204020204" pitchFamily="34" charset="-122"/>
              </a:rPr>
              <a:t>按照特征关联度由大到小依次选择。</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546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67943" y="1581389"/>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9" y="5784030"/>
            <a:ext cx="966252" cy="966252"/>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pic>
        <p:nvPicPr>
          <p:cNvPr id="11" name="图片 10">
            <a:extLst>
              <a:ext uri="{FF2B5EF4-FFF2-40B4-BE49-F238E27FC236}">
                <a16:creationId xmlns:a16="http://schemas.microsoft.com/office/drawing/2014/main" id="{B80C5277-31AE-4F18-A470-7A3C08F1F2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732" y="5173925"/>
            <a:ext cx="1713998" cy="1459576"/>
          </a:xfrm>
          <a:prstGeom prst="rect">
            <a:avLst/>
          </a:prstGeom>
        </p:spPr>
      </p:pic>
      <p:pic>
        <p:nvPicPr>
          <p:cNvPr id="12" name="图片 11">
            <a:extLst>
              <a:ext uri="{FF2B5EF4-FFF2-40B4-BE49-F238E27FC236}">
                <a16:creationId xmlns:a16="http://schemas.microsoft.com/office/drawing/2014/main" id="{4DC2A4BB-358C-44B9-A201-D83826AC25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0298" y="4780280"/>
            <a:ext cx="2246866" cy="2246866"/>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pic>
        <p:nvPicPr>
          <p:cNvPr id="4" name="图片 3">
            <a:extLst>
              <a:ext uri="{FF2B5EF4-FFF2-40B4-BE49-F238E27FC236}">
                <a16:creationId xmlns:a16="http://schemas.microsoft.com/office/drawing/2014/main" id="{B7CE0ACF-DEB6-4241-82E3-2B7D61DDF7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658" y="4021719"/>
            <a:ext cx="2050806" cy="2734408"/>
          </a:xfrm>
          <a:prstGeom prst="rect">
            <a:avLst/>
          </a:prstGeom>
        </p:spPr>
      </p:pic>
    </p:spTree>
    <p:extLst>
      <p:ext uri="{BB962C8B-B14F-4D97-AF65-F5344CB8AC3E}">
        <p14:creationId xmlns:p14="http://schemas.microsoft.com/office/powerpoint/2010/main" val="824063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1107351" y="5397017"/>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101136"/>
            <a:ext cx="1415772" cy="5847787"/>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638378" y="683662"/>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52658"/>
            <a:ext cx="1415772" cy="1415772"/>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pic>
        <p:nvPicPr>
          <p:cNvPr id="8" name="图片 7">
            <a:extLst>
              <a:ext uri="{FF2B5EF4-FFF2-40B4-BE49-F238E27FC236}">
                <a16:creationId xmlns:a16="http://schemas.microsoft.com/office/drawing/2014/main" id="{87934DDA-6088-492E-8F3F-9B67665C54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774" y="5307413"/>
            <a:ext cx="1739484" cy="1550587"/>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pic>
        <p:nvPicPr>
          <p:cNvPr id="5" name="图片 4">
            <a:extLst>
              <a:ext uri="{FF2B5EF4-FFF2-40B4-BE49-F238E27FC236}">
                <a16:creationId xmlns:a16="http://schemas.microsoft.com/office/drawing/2014/main" id="{7C7AC637-90AD-4667-B798-9B36BABFE7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6142" y="-93091"/>
            <a:ext cx="1157928" cy="1641966"/>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331681"/>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 y="1585168"/>
            <a:ext cx="5932583" cy="50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6B4F24E-0784-4A25-A937-9B76A832A58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方法设计</a:t>
            </a:r>
            <a:endParaRPr lang="zh-CN" altLang="zh-CN" sz="4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1D5A020-F998-467D-B895-7DBD0A32D7A3}"/>
              </a:ext>
            </a:extLst>
          </p:cNvPr>
          <p:cNvSpPr/>
          <p:nvPr/>
        </p:nvSpPr>
        <p:spPr>
          <a:xfrm>
            <a:off x="6536322" y="1664299"/>
            <a:ext cx="5398477" cy="4401205"/>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音乐情感识别相关性比较大的特征有节奏特征的时间均值、时间斜率；谱特征的偏度均值、谱熵均值；音色特征过零率的周期幅度、最低能量的均值；音调模式的周期熵和谐波变化均值。故选择用这</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维音乐特征同选择出来的脑电信号作关联分析。由第五章选择而出的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维脑电特征包括：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维线性特征和</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维非线性特征。线性特征包括：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17</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波最大功率）；非线性特征包括：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（近似熵）、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（最大李雅普诺夫指数）、</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C0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（谱熵）、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lz</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endParaRPr lang="zh-CN" altLang="en-US" sz="20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9E2746C-A285-4EDD-82D4-2E0CDAAF9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1" y="307750"/>
            <a:ext cx="1088022" cy="1200576"/>
          </a:xfrm>
          <a:prstGeom prst="rect">
            <a:avLst/>
          </a:prstGeom>
        </p:spPr>
      </p:pic>
      <p:pic>
        <p:nvPicPr>
          <p:cNvPr id="5" name="图片 4">
            <a:extLst>
              <a:ext uri="{FF2B5EF4-FFF2-40B4-BE49-F238E27FC236}">
                <a16:creationId xmlns:a16="http://schemas.microsoft.com/office/drawing/2014/main" id="{0118C8DA-5994-49F4-ADF5-16B169F356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6189" r="-6189" b="-1"/>
          <a:stretch/>
        </p:blipFill>
        <p:spPr>
          <a:xfrm>
            <a:off x="10386773" y="5617652"/>
            <a:ext cx="1894564" cy="1240348"/>
          </a:xfrm>
          <a:prstGeom prst="rect">
            <a:avLst/>
          </a:prstGeom>
        </p:spPr>
      </p:pic>
    </p:spTree>
    <p:extLst>
      <p:ext uri="{BB962C8B-B14F-4D97-AF65-F5344CB8AC3E}">
        <p14:creationId xmlns:p14="http://schemas.microsoft.com/office/powerpoint/2010/main" val="387972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7853F9-611B-45F2-9FDA-6640B4671351}"/>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特征选择</a:t>
            </a:r>
            <a:endParaRPr lang="zh-CN" altLang="zh-CN" sz="4400" dirty="0">
              <a:latin typeface="微软雅黑" panose="020B0503020204020204" pitchFamily="34" charset="-122"/>
              <a:ea typeface="微软雅黑" panose="020B0503020204020204" pitchFamily="34" charset="-122"/>
            </a:endParaRPr>
          </a:p>
        </p:txBody>
      </p:sp>
      <p:pic>
        <p:nvPicPr>
          <p:cNvPr id="1026" name="图片 33">
            <a:extLst>
              <a:ext uri="{FF2B5EF4-FFF2-40B4-BE49-F238E27FC236}">
                <a16:creationId xmlns:a16="http://schemas.microsoft.com/office/drawing/2014/main" id="{B60305BA-01D0-4907-98ED-E8731EAF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22" y="1931874"/>
            <a:ext cx="4838269" cy="40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1B6DFBD-B5F2-4870-A454-3E438B5BE262}"/>
              </a:ext>
            </a:extLst>
          </p:cNvPr>
          <p:cNvSpPr/>
          <p:nvPr/>
        </p:nvSpPr>
        <p:spPr>
          <a:xfrm>
            <a:off x="6742302" y="2019465"/>
            <a:ext cx="4920762" cy="4452501"/>
          </a:xfrm>
          <a:prstGeom prst="rect">
            <a:avLst/>
          </a:prstGeom>
        </p:spPr>
        <p:txBody>
          <a:bodyPr wrap="square">
            <a:spAutoFit/>
          </a:bodyPr>
          <a:lstStyle/>
          <a:p>
            <a:pPr indent="304800" algn="just">
              <a:lnSpc>
                <a:spcPts val="2000"/>
              </a:lnSpc>
              <a:spcAft>
                <a:spcPts val="0"/>
              </a:spcAft>
            </a:pP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算法筛选出的特征，在前</a:t>
            </a:r>
            <a:r>
              <a:rPr lang="en-US" altLang="zh-CN" sz="2000" kern="100" dirty="0">
                <a:latin typeface="Microsoft YaHei" panose="020B0503020204020204" pitchFamily="34" charset="-122"/>
                <a:ea typeface="Microsoft YaHei" panose="020B0503020204020204" pitchFamily="34" charset="-122"/>
              </a:rPr>
              <a:t>8</a:t>
            </a:r>
            <a:r>
              <a:rPr lang="zh-CN" altLang="zh-CN" sz="2000" kern="100" dirty="0">
                <a:latin typeface="Microsoft YaHei" panose="020B0503020204020204" pitchFamily="34" charset="-122"/>
                <a:ea typeface="Microsoft YaHei" panose="020B0503020204020204" pitchFamily="34" charset="-122"/>
              </a:rPr>
              <a:t>维音乐特征中，第</a:t>
            </a:r>
            <a:r>
              <a:rPr lang="en-US" altLang="zh-CN" sz="2000" kern="100" dirty="0">
                <a:latin typeface="Microsoft YaHei" panose="020B0503020204020204" pitchFamily="34" charset="-122"/>
                <a:ea typeface="Microsoft YaHei" panose="020B0503020204020204" pitchFamily="34" charset="-122"/>
              </a:rPr>
              <a:t>3</a:t>
            </a:r>
            <a:r>
              <a:rPr lang="zh-CN" altLang="zh-CN" sz="2000" kern="100" dirty="0">
                <a:latin typeface="Microsoft YaHei" panose="020B0503020204020204" pitchFamily="34" charset="-122"/>
                <a:ea typeface="Microsoft YaHei" panose="020B0503020204020204" pitchFamily="34" charset="-122"/>
              </a:rPr>
              <a:t>维谱特征的偏度均值，和第</a:t>
            </a:r>
            <a:r>
              <a:rPr lang="en-US" altLang="zh-CN" sz="2000" kern="100" dirty="0">
                <a:latin typeface="Microsoft YaHei" panose="020B0503020204020204" pitchFamily="34" charset="-122"/>
                <a:ea typeface="Microsoft YaHei" panose="020B0503020204020204" pitchFamily="34" charset="-122"/>
              </a:rPr>
              <a:t>7</a:t>
            </a:r>
            <a:r>
              <a:rPr lang="zh-CN" altLang="zh-CN" sz="2000" kern="100" dirty="0">
                <a:latin typeface="Microsoft YaHei" panose="020B0503020204020204" pitchFamily="34" charset="-122"/>
                <a:ea typeface="Microsoft YaHei" panose="020B0503020204020204" pitchFamily="34" charset="-122"/>
              </a:rPr>
              <a:t>维的音调周期熵最能代表总体特征。由第三章的特征分析可知，这两个维度同样能比较直观的区分出不同的音乐情感。在脑电特征，对于</a:t>
            </a:r>
            <a:r>
              <a:rPr lang="en-US" altLang="zh-CN" sz="2000" kern="100" dirty="0">
                <a:latin typeface="Microsoft YaHei" panose="020B0503020204020204" pitchFamily="34" charset="-122"/>
                <a:ea typeface="Microsoft YaHei" panose="020B0503020204020204" pitchFamily="34" charset="-122"/>
              </a:rPr>
              <a:t>T3</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波中心频率；对于</a:t>
            </a:r>
            <a:r>
              <a:rPr lang="en-US" altLang="zh-CN" sz="2000" kern="100" dirty="0">
                <a:latin typeface="Microsoft YaHei" panose="020B0503020204020204" pitchFamily="34" charset="-122"/>
                <a:ea typeface="Microsoft YaHei" panose="020B0503020204020204" pitchFamily="34" charset="-122"/>
              </a:rPr>
              <a:t>T4</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复杂度；对于</a:t>
            </a:r>
            <a:r>
              <a:rPr lang="en-US" altLang="zh-CN" sz="2000" kern="100" dirty="0" err="1">
                <a:latin typeface="Microsoft YaHei" panose="020B0503020204020204" pitchFamily="34" charset="-122"/>
                <a:ea typeface="Microsoft YaHei" panose="020B0503020204020204" pitchFamily="34" charset="-122"/>
              </a:rPr>
              <a:t>Pz</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维谱熵。于是考虑用以上选择出的</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复杂度共</a:t>
            </a:r>
            <a:r>
              <a:rPr lang="en-US" altLang="zh-CN" sz="2000" kern="100" dirty="0">
                <a:latin typeface="Microsoft YaHei" panose="020B0503020204020204" pitchFamily="34" charset="-122"/>
                <a:ea typeface="Microsoft YaHei" panose="020B0503020204020204" pitchFamily="34" charset="-122"/>
              </a:rPr>
              <a:t>6</a:t>
            </a:r>
            <a:r>
              <a:rPr lang="zh-CN" altLang="zh-CN" sz="2000" kern="100" dirty="0">
                <a:latin typeface="Microsoft YaHei" panose="020B0503020204020204" pitchFamily="34" charset="-122"/>
                <a:ea typeface="Microsoft YaHei" panose="020B0503020204020204" pitchFamily="34" charset="-122"/>
              </a:rPr>
              <a:t>个特征向量组成最终的特征向量数据集。</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F7A1DF9-D2A6-4AE6-92CE-B88753666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09492"/>
            <a:ext cx="1248508" cy="1248508"/>
          </a:xfrm>
          <a:prstGeom prst="rect">
            <a:avLst/>
          </a:prstGeom>
        </p:spPr>
      </p:pic>
    </p:spTree>
    <p:extLst>
      <p:ext uri="{BB962C8B-B14F-4D97-AF65-F5344CB8AC3E}">
        <p14:creationId xmlns:p14="http://schemas.microsoft.com/office/powerpoint/2010/main" val="170072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验证降维后识别正确率">
            <a:extLst>
              <a:ext uri="{FF2B5EF4-FFF2-40B4-BE49-F238E27FC236}">
                <a16:creationId xmlns:a16="http://schemas.microsoft.com/office/drawing/2014/main" id="{9B9474E1-32C1-4756-AC8F-2F9D62E1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560063"/>
            <a:ext cx="5644661" cy="525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降维前后召回率">
            <a:extLst>
              <a:ext uri="{FF2B5EF4-FFF2-40B4-BE49-F238E27FC236}">
                <a16:creationId xmlns:a16="http://schemas.microsoft.com/office/drawing/2014/main" id="{6FB7350E-6DDE-4F7E-A7A5-D4C3EEE6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10" y="1493036"/>
            <a:ext cx="5530136" cy="5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FB7E1C7-7004-460C-8FED-E4F916569322}"/>
              </a:ext>
            </a:extLst>
          </p:cNvPr>
          <p:cNvSpPr/>
          <p:nvPr/>
        </p:nvSpPr>
        <p:spPr>
          <a:xfrm>
            <a:off x="0" y="0"/>
            <a:ext cx="12192000" cy="13716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识别验证</a:t>
            </a:r>
            <a:endParaRPr lang="zh-CN"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648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1">
            <a:extLst>
              <a:ext uri="{FF2B5EF4-FFF2-40B4-BE49-F238E27FC236}">
                <a16:creationId xmlns:a16="http://schemas.microsoft.com/office/drawing/2014/main" id="{84FD7861-6334-40EE-9B43-A3939551EDE2}"/>
              </a:ext>
            </a:extLst>
          </p:cNvPr>
          <p:cNvPicPr>
            <a:picLocks noChangeArrowheads="1"/>
          </p:cNvPicPr>
          <p:nvPr/>
        </p:nvPicPr>
        <p:blipFill>
          <a:blip r:embed="rId2">
            <a:extLst>
              <a:ext uri="{28A0092B-C50C-407E-A947-70E740481C1C}">
                <a14:useLocalDpi xmlns:a14="http://schemas.microsoft.com/office/drawing/2010/main" val="0"/>
              </a:ext>
            </a:extLst>
          </a:blip>
          <a:srcRect b="978"/>
          <a:stretch>
            <a:fillRect/>
          </a:stretch>
        </p:blipFill>
        <p:spPr bwMode="auto">
          <a:xfrm>
            <a:off x="665742" y="1661745"/>
            <a:ext cx="5236827" cy="49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B91FE50-6D2F-4A26-8DAC-5E06B22EB997}"/>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sp>
        <p:nvSpPr>
          <p:cNvPr id="2" name="矩形 1">
            <a:extLst>
              <a:ext uri="{FF2B5EF4-FFF2-40B4-BE49-F238E27FC236}">
                <a16:creationId xmlns:a16="http://schemas.microsoft.com/office/drawing/2014/main" id="{33F9DF84-FDD2-4F7E-A807-37C49F73E6CF}"/>
              </a:ext>
            </a:extLst>
          </p:cNvPr>
          <p:cNvSpPr/>
          <p:nvPr/>
        </p:nvSpPr>
        <p:spPr>
          <a:xfrm>
            <a:off x="7136422" y="2312834"/>
            <a:ext cx="4108938" cy="3683060"/>
          </a:xfrm>
          <a:prstGeom prst="rect">
            <a:avLst/>
          </a:prstGeom>
        </p:spPr>
        <p:txBody>
          <a:bodyPr wrap="square">
            <a:spAutoFit/>
          </a:bodyPr>
          <a:lstStyle/>
          <a:p>
            <a:pPr indent="304800" algn="just">
              <a:lnSpc>
                <a:spcPts val="2000"/>
              </a:lnSpc>
              <a:spcAft>
                <a:spcPts val="0"/>
              </a:spcAft>
            </a:pPr>
            <a:r>
              <a:rPr lang="zh-CN" altLang="zh-CN" sz="2000" kern="100" dirty="0">
                <a:latin typeface="Microsoft YaHei" panose="020B0503020204020204" pitchFamily="34" charset="-122"/>
                <a:ea typeface="Microsoft YaHei" panose="020B0503020204020204" pitchFamily="34" charset="-122"/>
              </a:rPr>
              <a:t>针对音频信号情绪识别，本章利用</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和</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混合编程搭建了音频信号情感识别系统，其中特征的提取、训练和识别主要利用</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强大的计算功能完成，数据的可视化显示由</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完成。总体设计流程如图所示：首先利用</a:t>
            </a:r>
            <a:r>
              <a:rPr lang="en-US" altLang="zh-CN" sz="2000" kern="100" dirty="0" err="1">
                <a:latin typeface="Microsoft YaHei" panose="020B0503020204020204" pitchFamily="34" charset="-122"/>
                <a:ea typeface="Microsoft YaHei" panose="020B0503020204020204" pitchFamily="34" charset="-122"/>
              </a:rPr>
              <a:t>MIRtoolbox</a:t>
            </a:r>
            <a:r>
              <a:rPr lang="zh-CN" altLang="zh-CN" sz="2000" kern="100" dirty="0">
                <a:latin typeface="Microsoft YaHei" panose="020B0503020204020204" pitchFamily="34" charset="-122"/>
                <a:ea typeface="Microsoft YaHei" panose="020B0503020204020204" pitchFamily="34" charset="-122"/>
              </a:rPr>
              <a:t>工具包提取典型的音频统计特征，通过经过</a:t>
            </a: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方法改进的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算法筛选出参与建模的主要特征。系统的主要识别模型为</a:t>
            </a:r>
            <a:r>
              <a:rPr lang="en-US" altLang="zh-CN" sz="2000" kern="100" dirty="0">
                <a:latin typeface="Microsoft YaHei" panose="020B0503020204020204" pitchFamily="34" charset="-122"/>
                <a:ea typeface="Microsoft YaHei" panose="020B0503020204020204" pitchFamily="34" charset="-122"/>
              </a:rPr>
              <a:t>BP</a:t>
            </a:r>
            <a:r>
              <a:rPr lang="zh-CN" altLang="zh-CN" sz="2000" kern="100" dirty="0">
                <a:latin typeface="Microsoft YaHei" panose="020B0503020204020204" pitchFamily="34" charset="-122"/>
                <a:ea typeface="Microsoft YaHei" panose="020B0503020204020204" pitchFamily="34" charset="-122"/>
              </a:rPr>
              <a:t>神经网络和</a:t>
            </a:r>
            <a:r>
              <a:rPr lang="en-US" altLang="zh-CN" sz="2000" kern="100" dirty="0">
                <a:latin typeface="Microsoft YaHei" panose="020B0503020204020204" pitchFamily="34" charset="-122"/>
                <a:ea typeface="Microsoft YaHei" panose="020B0503020204020204" pitchFamily="34" charset="-122"/>
              </a:rPr>
              <a:t>SVM</a:t>
            </a:r>
            <a:r>
              <a:rPr lang="zh-CN" altLang="zh-CN" sz="2000" kern="100" dirty="0">
                <a:latin typeface="Microsoft YaHei" panose="020B0503020204020204" pitchFamily="34" charset="-122"/>
                <a:ea typeface="Microsoft YaHei" panose="020B0503020204020204" pitchFamily="34" charset="-122"/>
              </a:rPr>
              <a:t>，对于音乐情感的识别效果，第三章音乐信号的情感识别已经介绍。</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1A6C206-13F0-4263-9A17-346668315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704" y="39788"/>
            <a:ext cx="1285874" cy="1428749"/>
          </a:xfrm>
          <a:prstGeom prst="rect">
            <a:avLst/>
          </a:prstGeom>
        </p:spPr>
      </p:pic>
      <p:pic>
        <p:nvPicPr>
          <p:cNvPr id="7" name="图片 6">
            <a:extLst>
              <a:ext uri="{FF2B5EF4-FFF2-40B4-BE49-F238E27FC236}">
                <a16:creationId xmlns:a16="http://schemas.microsoft.com/office/drawing/2014/main" id="{28A7C78E-78D1-4AA7-8855-71277FECAF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2693" y="5382586"/>
            <a:ext cx="3542842" cy="1771421"/>
          </a:xfrm>
          <a:prstGeom prst="rect">
            <a:avLst/>
          </a:prstGeom>
        </p:spPr>
      </p:pic>
    </p:spTree>
    <p:extLst>
      <p:ext uri="{BB962C8B-B14F-4D97-AF65-F5344CB8AC3E}">
        <p14:creationId xmlns:p14="http://schemas.microsoft.com/office/powerpoint/2010/main" val="228347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pic>
        <p:nvPicPr>
          <p:cNvPr id="5" name="图片 4">
            <a:extLst>
              <a:ext uri="{FF2B5EF4-FFF2-40B4-BE49-F238E27FC236}">
                <a16:creationId xmlns:a16="http://schemas.microsoft.com/office/drawing/2014/main" id="{39BEE548-9D4E-4723-9B90-BD04D12146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9695" y="5451231"/>
            <a:ext cx="1582305" cy="1406768"/>
          </a:xfrm>
          <a:prstGeom prst="rect">
            <a:avLst/>
          </a:prstGeom>
        </p:spPr>
      </p:pic>
    </p:spTree>
    <p:extLst>
      <p:ext uri="{BB962C8B-B14F-4D97-AF65-F5344CB8AC3E}">
        <p14:creationId xmlns:p14="http://schemas.microsoft.com/office/powerpoint/2010/main" val="1971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310836" cy="1323439"/>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，改进</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算法，并检验改进后的算法优于原算法。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endParaRPr lang="en-US" altLang="zh-CN" dirty="0"/>
          </a:p>
          <a:p>
            <a:r>
              <a:rPr lang="en-US" altLang="zh-CN" dirty="0"/>
              <a:t>	</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，筛选出普适性的</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维特征向量可以代表脑电和音乐特征。</a:t>
            </a:r>
          </a:p>
        </p:txBody>
      </p:sp>
      <p:sp>
        <p:nvSpPr>
          <p:cNvPr id="6" name="文本框 5"/>
          <p:cNvSpPr txBox="1"/>
          <p:nvPr/>
        </p:nvSpPr>
        <p:spPr>
          <a:xfrm>
            <a:off x="1318054" y="4011026"/>
            <a:ext cx="7797647"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LDA</a:t>
            </a:r>
            <a:r>
              <a:rPr lang="zh-CN" altLang="en-US" sz="2000" dirty="0">
                <a:latin typeface="微软雅黑" panose="020B0503020204020204" pitchFamily="34" charset="-122"/>
                <a:ea typeface="微软雅黑" panose="020B0503020204020204" pitchFamily="34" charset="-122"/>
              </a:rPr>
              <a:t>分类器和</a:t>
            </a: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分类器能较好的应用于脑电情绪识别。</a:t>
            </a:r>
          </a:p>
        </p:txBody>
      </p:sp>
      <p:pic>
        <p:nvPicPr>
          <p:cNvPr id="10" name="图片 9">
            <a:extLst>
              <a:ext uri="{FF2B5EF4-FFF2-40B4-BE49-F238E27FC236}">
                <a16:creationId xmlns:a16="http://schemas.microsoft.com/office/drawing/2014/main" id="{96DD5740-351F-4D58-8B78-51E512B71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67254" y="4742999"/>
            <a:ext cx="2013384" cy="2074985"/>
          </a:xfrm>
          <a:prstGeom prst="rect">
            <a:avLst/>
          </a:prstGeom>
        </p:spPr>
      </p:pic>
    </p:spTree>
    <p:extLst>
      <p:ext uri="{BB962C8B-B14F-4D97-AF65-F5344CB8AC3E}">
        <p14:creationId xmlns:p14="http://schemas.microsoft.com/office/powerpoint/2010/main" val="3764101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6234B3-9275-4FA6-88B3-5D11BC29887D}"/>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D93A1BBE-980E-4376-BEA8-F80C713CB95E}"/>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5" name="文本框 4">
            <a:extLst>
              <a:ext uri="{FF2B5EF4-FFF2-40B4-BE49-F238E27FC236}">
                <a16:creationId xmlns:a16="http://schemas.microsoft.com/office/drawing/2014/main" id="{2F09C306-018D-4B88-801D-9AF684EE34D6}"/>
              </a:ext>
            </a:extLst>
          </p:cNvPr>
          <p:cNvSpPr txBox="1"/>
          <p:nvPr/>
        </p:nvSpPr>
        <p:spPr>
          <a:xfrm>
            <a:off x="1252728" y="1883833"/>
            <a:ext cx="9686543" cy="1754326"/>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实验的准确性：</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Microsoft YaHei" panose="020B0503020204020204" pitchFamily="34" charset="-122"/>
                <a:ea typeface="Microsoft YaHei" panose="020B0503020204020204" pitchFamily="34" charset="-122"/>
              </a:rPr>
              <a:t>为了保证实验的准确性，避免干扰，在实验中注意：</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，为避免外部环境的干扰，在进行实验时选用密闭的实验室，遮光，避免电磁干扰；</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，保证实验受众心情平静，实验前洗头，实验开始时静息，音频信号的播放按照一定的顺序进行。</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，数据处理过程中使用自适应滤波滤除</a:t>
            </a:r>
            <a:r>
              <a:rPr lang="en-US" altLang="zh-CN" dirty="0">
                <a:latin typeface="Microsoft YaHei" panose="020B0503020204020204" pitchFamily="34" charset="-122"/>
                <a:ea typeface="Microsoft YaHei" panose="020B0503020204020204" pitchFamily="34" charset="-122"/>
              </a:rPr>
              <a:t>50HZ</a:t>
            </a:r>
            <a:r>
              <a:rPr lang="zh-CN" altLang="en-US" dirty="0">
                <a:latin typeface="Microsoft YaHei" panose="020B0503020204020204" pitchFamily="34" charset="-122"/>
                <a:ea typeface="Microsoft YaHei" panose="020B0503020204020204" pitchFamily="34" charset="-122"/>
              </a:rPr>
              <a:t>工频，以及小波阈值去除噪声。</a:t>
            </a:r>
          </a:p>
        </p:txBody>
      </p:sp>
      <p:sp>
        <p:nvSpPr>
          <p:cNvPr id="6" name="文本框 5">
            <a:extLst>
              <a:ext uri="{FF2B5EF4-FFF2-40B4-BE49-F238E27FC236}">
                <a16:creationId xmlns:a16="http://schemas.microsoft.com/office/drawing/2014/main" id="{315EC08F-065F-4A89-B800-7D1F36B5CD11}"/>
              </a:ext>
            </a:extLst>
          </p:cNvPr>
          <p:cNvSpPr txBox="1"/>
          <p:nvPr/>
        </p:nvSpPr>
        <p:spPr>
          <a:xfrm>
            <a:off x="1252728" y="3767328"/>
            <a:ext cx="9879628" cy="1200329"/>
          </a:xfrm>
          <a:prstGeom prst="rect">
            <a:avLst/>
          </a:prstGeom>
          <a:noFill/>
        </p:spPr>
        <p:txBody>
          <a:bodyPr wrap="square" rtlCol="0">
            <a:spAutoFit/>
          </a:bodyPr>
          <a:lstStyle/>
          <a:p>
            <a:r>
              <a:rPr lang="zh-CN" altLang="en-US" dirty="0">
                <a:solidFill>
                  <a:srgbClr val="E60606"/>
                </a:solidFill>
                <a:latin typeface="Microsoft YaHei" panose="020B0503020204020204" pitchFamily="34" charset="-122"/>
                <a:ea typeface="Microsoft YaHei" panose="020B0503020204020204" pitchFamily="34" charset="-122"/>
              </a:rPr>
              <a:t>是否只为算法验证：</a:t>
            </a:r>
            <a:endParaRPr lang="en-US" altLang="zh-CN" dirty="0">
              <a:solidFill>
                <a:srgbClr val="E60606"/>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实验目的是为了选取与情感相关的最优特征，且实验验证证明</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方法是比较优秀的特征选择算法，故用</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的方法，且在音乐特征的选取，脑电特征的选取是分别用</a:t>
            </a:r>
            <a:r>
              <a:rPr lang="en-US" altLang="zh-CN" dirty="0">
                <a:latin typeface="Microsoft YaHei" panose="020B0503020204020204" pitchFamily="34" charset="-122"/>
                <a:ea typeface="Microsoft YaHei" panose="020B0503020204020204" pitchFamily="34" charset="-122"/>
              </a:rPr>
              <a:t>GA</a:t>
            </a:r>
            <a:r>
              <a:rPr lang="zh-CN" altLang="en-US" dirty="0">
                <a:latin typeface="Microsoft YaHei" panose="020B0503020204020204" pitchFamily="34" charset="-122"/>
                <a:ea typeface="Microsoft YaHei" panose="020B0503020204020204" pitchFamily="34" charset="-122"/>
              </a:rPr>
              <a:t>算法和贪心算法对</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进行了改进。</a:t>
            </a:r>
          </a:p>
        </p:txBody>
      </p:sp>
      <p:sp>
        <p:nvSpPr>
          <p:cNvPr id="7" name="文本框 6">
            <a:extLst>
              <a:ext uri="{FF2B5EF4-FFF2-40B4-BE49-F238E27FC236}">
                <a16:creationId xmlns:a16="http://schemas.microsoft.com/office/drawing/2014/main" id="{BC28E1DA-4095-4811-B743-3BEABE285751}"/>
              </a:ext>
            </a:extLst>
          </p:cNvPr>
          <p:cNvSpPr txBox="1"/>
          <p:nvPr/>
        </p:nvSpPr>
        <p:spPr>
          <a:xfrm>
            <a:off x="1316736" y="5096826"/>
            <a:ext cx="9622535" cy="923330"/>
          </a:xfrm>
          <a:prstGeom prst="rect">
            <a:avLst/>
          </a:prstGeom>
          <a:noFill/>
        </p:spPr>
        <p:txBody>
          <a:bodyPr wrap="square" rtlCol="0">
            <a:spAutoFit/>
          </a:bodyPr>
          <a:lstStyle/>
          <a:p>
            <a:r>
              <a:rPr lang="zh-CN" altLang="en-US" dirty="0">
                <a:solidFill>
                  <a:srgbClr val="E60606"/>
                </a:solidFill>
                <a:latin typeface="Microsoft YaHei" panose="020B0503020204020204" pitchFamily="34" charset="-122"/>
                <a:ea typeface="Microsoft YaHei" panose="020B0503020204020204" pitchFamily="34" charset="-122"/>
              </a:rPr>
              <a:t>为什么采用</a:t>
            </a:r>
            <a:r>
              <a:rPr lang="en-US" altLang="zh-CN" dirty="0">
                <a:solidFill>
                  <a:srgbClr val="E60606"/>
                </a:solidFill>
                <a:latin typeface="Microsoft YaHei" panose="020B0503020204020204" pitchFamily="34" charset="-122"/>
                <a:ea typeface="Microsoft YaHei" panose="020B0503020204020204" pitchFamily="34" charset="-122"/>
              </a:rPr>
              <a:t>BP</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C4.5</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SVM</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LDA</a:t>
            </a:r>
            <a:r>
              <a:rPr lang="zh-CN" altLang="en-US" dirty="0">
                <a:solidFill>
                  <a:srgbClr val="E60606"/>
                </a:solidFill>
                <a:latin typeface="Microsoft YaHei" panose="020B0503020204020204" pitchFamily="34" charset="-122"/>
                <a:ea typeface="Microsoft YaHei" panose="020B0503020204020204" pitchFamily="34" charset="-122"/>
              </a:rPr>
              <a:t>这几种分类器：</a:t>
            </a:r>
            <a:endParaRPr lang="en-US" altLang="zh-CN" dirty="0">
              <a:solidFill>
                <a:srgbClr val="E60606"/>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一方面是因为这几种是比较典型的分类器，另一方面是因为</a:t>
            </a:r>
            <a:r>
              <a:rPr lang="en-US" altLang="zh-CN" dirty="0">
                <a:latin typeface="Microsoft YaHei" panose="020B0503020204020204" pitchFamily="34" charset="-122"/>
                <a:ea typeface="Microsoft YaHei" panose="020B0503020204020204" pitchFamily="34" charset="-122"/>
              </a:rPr>
              <a:t>LDA</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SVM</a:t>
            </a:r>
            <a:r>
              <a:rPr lang="zh-CN" altLang="en-US" dirty="0">
                <a:latin typeface="Microsoft YaHei" panose="020B0503020204020204" pitchFamily="34" charset="-122"/>
                <a:ea typeface="Microsoft YaHei" panose="020B0503020204020204" pitchFamily="34" charset="-122"/>
              </a:rPr>
              <a:t>等是已经被证明对于脑电信号分类比较优秀的分类器。采用分类器分类的目的是为了验证选择出的特征是否有效。</a:t>
            </a:r>
          </a:p>
        </p:txBody>
      </p:sp>
      <p:pic>
        <p:nvPicPr>
          <p:cNvPr id="9" name="图片 8">
            <a:extLst>
              <a:ext uri="{FF2B5EF4-FFF2-40B4-BE49-F238E27FC236}">
                <a16:creationId xmlns:a16="http://schemas.microsoft.com/office/drawing/2014/main" id="{49A93673-CE85-407A-95B1-2E23A22D07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5957" y="73350"/>
            <a:ext cx="2465736" cy="1469810"/>
          </a:xfrm>
          <a:prstGeom prst="rect">
            <a:avLst/>
          </a:prstGeom>
        </p:spPr>
      </p:pic>
    </p:spTree>
    <p:extLst>
      <p:ext uri="{BB962C8B-B14F-4D97-AF65-F5344CB8AC3E}">
        <p14:creationId xmlns:p14="http://schemas.microsoft.com/office/powerpoint/2010/main" val="2132469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D4A227-0E4A-4052-90FD-88D073BCC81A}"/>
              </a:ext>
            </a:extLst>
          </p:cNvPr>
          <p:cNvSpPr/>
          <p:nvPr/>
        </p:nvSpPr>
        <p:spPr>
          <a:xfrm>
            <a:off x="1221016" y="1819825"/>
            <a:ext cx="10218128" cy="1384995"/>
          </a:xfrm>
          <a:prstGeom prst="rect">
            <a:avLst/>
          </a:prstGeom>
        </p:spPr>
        <p:txBody>
          <a:bodyPr wrap="square">
            <a:spAutoFit/>
          </a:bodyPr>
          <a:lstStyle/>
          <a:p>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由脑地形图得出了什么：</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通过观察脑地形图得到结果。脑地形图通过色彩的深浅表达不同功率的脑电节律的强弱，简单易懂，方便观察。图示脑地形图是对所有被测数据不同频段平均之后得到的图形，所以反应的是不同的情绪引起的节律变化，通过观察可知，</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波段比较有效。在其他人的研究中也用到了这种方法，如：</a:t>
            </a:r>
            <a:r>
              <a:rPr lang="en-US" altLang="zh-CN" sz="1200" dirty="0" err="1">
                <a:latin typeface="Microsoft YaHei" panose="020B0503020204020204" pitchFamily="34" charset="-122"/>
                <a:ea typeface="Microsoft YaHei" panose="020B0503020204020204" pitchFamily="34" charset="-122"/>
                <a:cs typeface="Times New Roman" panose="02020603050405020304" pitchFamily="18" charset="0"/>
              </a:rPr>
              <a:t>Thammasan</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 N, Moriyama K, Fukui K, et al. Familiarity effects in EEG-based emotion recognition[J]. Brain Informatics, 2017, 4(1):39-50.</a:t>
            </a:r>
            <a:endParaRPr lang="zh-CN" altLang="en-U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875DADDB-E6B3-439A-A10B-6B99F11814E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9ED03088-BAF4-4577-8641-1E040855B4E4}"/>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5" name="文本框 4">
            <a:extLst>
              <a:ext uri="{FF2B5EF4-FFF2-40B4-BE49-F238E27FC236}">
                <a16:creationId xmlns:a16="http://schemas.microsoft.com/office/drawing/2014/main" id="{5A7771E5-6576-479B-B00B-4ACD34B133F8}"/>
              </a:ext>
            </a:extLst>
          </p:cNvPr>
          <p:cNvSpPr txBox="1"/>
          <p:nvPr/>
        </p:nvSpPr>
        <p:spPr>
          <a:xfrm>
            <a:off x="1221016" y="3516319"/>
            <a:ext cx="10218128" cy="1754326"/>
          </a:xfrm>
          <a:prstGeom prst="rect">
            <a:avLst/>
          </a:prstGeom>
          <a:noFill/>
        </p:spPr>
        <p:txBody>
          <a:bodyPr wrap="squar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滤波和滤噪：</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原始信号通过</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50HZ</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自适应滤波，运用的是</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LMS</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算法，即通过平方误差代替均方误差，通过使误差最小化不断优化权值，最终得到滤波后的信号。</a:t>
            </a: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小波滤噪声。选择</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db4</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作为小波基，用极大极小原理选择阈值，通过小波分解估计噪声，最后重构信号</a:t>
            </a:r>
            <a:r>
              <a:rPr lang="zh-CN" altLang="zh-CN" dirty="0"/>
              <a:t>。</a:t>
            </a:r>
          </a:p>
          <a:p>
            <a:endParaRPr lang="zh-CN" altLang="en-US" dirty="0"/>
          </a:p>
        </p:txBody>
      </p:sp>
      <p:pic>
        <p:nvPicPr>
          <p:cNvPr id="6" name="图片 5">
            <a:extLst>
              <a:ext uri="{FF2B5EF4-FFF2-40B4-BE49-F238E27FC236}">
                <a16:creationId xmlns:a16="http://schemas.microsoft.com/office/drawing/2014/main" id="{9A3C469B-6BEA-4E40-AC09-3C71B910E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793" y="5104178"/>
            <a:ext cx="1591922" cy="1548393"/>
          </a:xfrm>
          <a:prstGeom prst="rect">
            <a:avLst/>
          </a:prstGeom>
        </p:spPr>
      </p:pic>
      <p:pic>
        <p:nvPicPr>
          <p:cNvPr id="8" name="图片 7">
            <a:extLst>
              <a:ext uri="{FF2B5EF4-FFF2-40B4-BE49-F238E27FC236}">
                <a16:creationId xmlns:a16="http://schemas.microsoft.com/office/drawing/2014/main" id="{EAD142DD-0DB1-4D4B-B7A5-F51F7B1D3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2619" y="5215033"/>
            <a:ext cx="1376270" cy="1206387"/>
          </a:xfrm>
          <a:prstGeom prst="rect">
            <a:avLst/>
          </a:prstGeom>
        </p:spPr>
      </p:pic>
      <p:sp>
        <p:nvSpPr>
          <p:cNvPr id="7" name="文本框 6">
            <a:extLst>
              <a:ext uri="{FF2B5EF4-FFF2-40B4-BE49-F238E27FC236}">
                <a16:creationId xmlns:a16="http://schemas.microsoft.com/office/drawing/2014/main" id="{EB6C15F6-7FA4-45D2-BFC4-443A134DB7D5}"/>
              </a:ext>
            </a:extLst>
          </p:cNvPr>
          <p:cNvSpPr txBox="1"/>
          <p:nvPr/>
        </p:nvSpPr>
        <p:spPr>
          <a:xfrm>
            <a:off x="1213320" y="5253668"/>
            <a:ext cx="8633902" cy="923330"/>
          </a:xfrm>
          <a:prstGeom prst="rect">
            <a:avLst/>
          </a:prstGeom>
          <a:noFill/>
        </p:spPr>
        <p:txBody>
          <a:bodyPr wrap="non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音乐、脑电关联研究不够充实：</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增加了</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LDA</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分类器；第五章第四小节包含音乐对脑电影响的分析，第六章是单独对筛</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选出的特征进行分析。</a:t>
            </a:r>
          </a:p>
        </p:txBody>
      </p:sp>
    </p:spTree>
    <p:extLst>
      <p:ext uri="{BB962C8B-B14F-4D97-AF65-F5344CB8AC3E}">
        <p14:creationId xmlns:p14="http://schemas.microsoft.com/office/powerpoint/2010/main" val="121861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66E37E-1A9B-4348-ABDE-CFBEDE547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75" y="1262211"/>
            <a:ext cx="8423685" cy="5164966"/>
          </a:xfrm>
          <a:prstGeom prst="rect">
            <a:avLst/>
          </a:prstGeom>
        </p:spPr>
      </p:pic>
      <p:sp>
        <p:nvSpPr>
          <p:cNvPr id="5" name="矩形 4">
            <a:extLst>
              <a:ext uri="{FF2B5EF4-FFF2-40B4-BE49-F238E27FC236}">
                <a16:creationId xmlns:a16="http://schemas.microsoft.com/office/drawing/2014/main" id="{B5374B24-88B4-4022-BE87-08A2683541B5}"/>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二维情感自我评定量表</a:t>
            </a:r>
          </a:p>
        </p:txBody>
      </p:sp>
      <p:pic>
        <p:nvPicPr>
          <p:cNvPr id="6" name="图片 5">
            <a:extLst>
              <a:ext uri="{FF2B5EF4-FFF2-40B4-BE49-F238E27FC236}">
                <a16:creationId xmlns:a16="http://schemas.microsoft.com/office/drawing/2014/main" id="{20035EC7-3756-4B05-BDEB-1F319587A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2215" y="4838902"/>
            <a:ext cx="2379785" cy="2019098"/>
          </a:xfrm>
          <a:prstGeom prst="rect">
            <a:avLst/>
          </a:prstGeom>
        </p:spPr>
      </p:pic>
    </p:spTree>
    <p:extLst>
      <p:ext uri="{BB962C8B-B14F-4D97-AF65-F5344CB8AC3E}">
        <p14:creationId xmlns:p14="http://schemas.microsoft.com/office/powerpoint/2010/main" val="840299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4CCC51-3A72-4997-9A18-C77AE0CF2AED}"/>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CED59AF-FD24-4470-9350-3AF4697E3E63}"/>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4" name="文本框 3">
            <a:extLst>
              <a:ext uri="{FF2B5EF4-FFF2-40B4-BE49-F238E27FC236}">
                <a16:creationId xmlns:a16="http://schemas.microsoft.com/office/drawing/2014/main" id="{89109CCC-C565-4C3C-B3D2-294AD8132D9B}"/>
              </a:ext>
            </a:extLst>
          </p:cNvPr>
          <p:cNvSpPr txBox="1"/>
          <p:nvPr/>
        </p:nvSpPr>
        <p:spPr>
          <a:xfrm>
            <a:off x="1635370" y="1979795"/>
            <a:ext cx="10005294" cy="2369880"/>
          </a:xfrm>
          <a:prstGeom prst="rect">
            <a:avLst/>
          </a:prstGeom>
          <a:noFill/>
        </p:spPr>
        <p:txBody>
          <a:bodyPr wrap="squar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特征的有效性（脑电）：</a:t>
            </a:r>
            <a:endParaRPr lang="en-US" altLang="zh-CN" dirty="0">
              <a:solidFill>
                <a:srgbClr val="FF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利用</a:t>
            </a:r>
            <a:r>
              <a:rPr lang="en-US" altLang="zh-CN" dirty="0">
                <a:latin typeface="Microsoft YaHei" panose="020B0503020204020204" pitchFamily="34" charset="-122"/>
                <a:ea typeface="Microsoft YaHei" panose="020B0503020204020204" pitchFamily="34" charset="-122"/>
              </a:rPr>
              <a:t>DEAP</a:t>
            </a:r>
            <a:r>
              <a:rPr lang="zh-CN" altLang="zh-CN" dirty="0">
                <a:latin typeface="Microsoft YaHei" panose="020B0503020204020204" pitchFamily="34" charset="-122"/>
                <a:ea typeface="Microsoft YaHei" panose="020B0503020204020204" pitchFamily="34" charset="-122"/>
              </a:rPr>
              <a:t>数据库</a:t>
            </a:r>
            <a:r>
              <a:rPr lang="zh-CN" altLang="en-US" dirty="0">
                <a:latin typeface="Microsoft YaHei" panose="020B0503020204020204" pitchFamily="34" charset="-122"/>
                <a:ea typeface="Microsoft YaHei" panose="020B0503020204020204" pitchFamily="34" charset="-122"/>
              </a:rPr>
              <a:t>验证</a:t>
            </a:r>
            <a:r>
              <a:rPr lang="zh-CN" altLang="zh-CN" dirty="0">
                <a:latin typeface="Microsoft YaHei" panose="020B0503020204020204" pitchFamily="34" charset="-122"/>
                <a:ea typeface="Microsoft YaHei" panose="020B0503020204020204" pitchFamily="34" charset="-122"/>
              </a:rPr>
              <a:t>，采用同文章</a:t>
            </a:r>
            <a:r>
              <a:rPr lang="en-US" altLang="zh-CN" baseline="30000" dirty="0">
                <a:latin typeface="Microsoft YaHei" panose="020B0503020204020204" pitchFamily="34" charset="-122"/>
                <a:ea typeface="Microsoft YaHei" panose="020B0503020204020204" pitchFamily="34" charset="-122"/>
              </a:rPr>
              <a:t>[1]</a:t>
            </a:r>
            <a:r>
              <a:rPr lang="zh-CN" altLang="zh-CN" dirty="0">
                <a:latin typeface="Microsoft YaHei" panose="020B0503020204020204" pitchFamily="34" charset="-122"/>
                <a:ea typeface="Microsoft YaHei" panose="020B0503020204020204" pitchFamily="34" charset="-122"/>
              </a:rPr>
              <a:t>一样的数据标签，即效价维和激活维</a:t>
            </a:r>
            <a:r>
              <a:rPr lang="en-US" altLang="zh-CN" dirty="0">
                <a:latin typeface="Microsoft YaHei" panose="020B0503020204020204" pitchFamily="34" charset="-122"/>
                <a:ea typeface="Microsoft YaHei" panose="020B0503020204020204" pitchFamily="34" charset="-122"/>
              </a:rPr>
              <a:t>1-3</a:t>
            </a:r>
            <a:r>
              <a:rPr lang="zh-CN" altLang="zh-CN" dirty="0">
                <a:latin typeface="Microsoft YaHei" panose="020B0503020204020204" pitchFamily="34" charset="-122"/>
                <a:ea typeface="Microsoft YaHei" panose="020B0503020204020204" pitchFamily="34" charset="-122"/>
              </a:rPr>
              <a:t>为低，</a:t>
            </a:r>
            <a:r>
              <a:rPr lang="en-US" altLang="zh-CN" dirty="0">
                <a:latin typeface="Microsoft YaHei" panose="020B0503020204020204" pitchFamily="34" charset="-122"/>
                <a:ea typeface="Microsoft YaHei" panose="020B0503020204020204" pitchFamily="34" charset="-122"/>
              </a:rPr>
              <a:t>7-9</a:t>
            </a:r>
            <a:r>
              <a:rPr lang="zh-CN" altLang="zh-CN" dirty="0">
                <a:latin typeface="Microsoft YaHei" panose="020B0503020204020204" pitchFamily="34" charset="-122"/>
                <a:ea typeface="Microsoft YaHei" panose="020B0503020204020204" pitchFamily="34" charset="-122"/>
              </a:rPr>
              <a:t>为高分为两组，但采用分类验证的特征为本文中所提到的</a:t>
            </a:r>
            <a:r>
              <a:rPr lang="en-US" altLang="zh-CN" dirty="0">
                <a:latin typeface="Microsoft YaHei" panose="020B0503020204020204" pitchFamily="34" charset="-122"/>
                <a:ea typeface="Microsoft YaHei" panose="020B0503020204020204" pitchFamily="34" charset="-122"/>
              </a:rPr>
              <a:t>12</a:t>
            </a:r>
            <a:r>
              <a:rPr lang="zh-CN" altLang="zh-CN" dirty="0">
                <a:latin typeface="Microsoft YaHei" panose="020B0503020204020204" pitchFamily="34" charset="-122"/>
                <a:ea typeface="Microsoft YaHei" panose="020B0503020204020204" pitchFamily="34" charset="-122"/>
              </a:rPr>
              <a:t>维特征，分类的准确度高于文章中提到的统计特征，略低于文章中提到的频段特征</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可能的原因是提取的</a:t>
            </a:r>
            <a:r>
              <a:rPr lang="en-US" altLang="zh-CN" dirty="0">
                <a:latin typeface="Microsoft YaHei" panose="020B0503020204020204" pitchFamily="34" charset="-122"/>
                <a:ea typeface="Microsoft YaHei" panose="020B0503020204020204" pitchFamily="34" charset="-122"/>
              </a:rPr>
              <a:t>12</a:t>
            </a:r>
            <a:r>
              <a:rPr lang="zh-CN" altLang="zh-CN" dirty="0">
                <a:latin typeface="Microsoft YaHei" panose="020B0503020204020204" pitchFamily="34" charset="-122"/>
                <a:ea typeface="Microsoft YaHei" panose="020B0503020204020204" pitchFamily="34" charset="-122"/>
              </a:rPr>
              <a:t>维特征主要用于音频信号处理，而</a:t>
            </a:r>
            <a:r>
              <a:rPr lang="en-US" altLang="zh-CN" dirty="0">
                <a:latin typeface="Microsoft YaHei" panose="020B0503020204020204" pitchFamily="34" charset="-122"/>
                <a:ea typeface="Microsoft YaHei" panose="020B0503020204020204" pitchFamily="34" charset="-122"/>
              </a:rPr>
              <a:t>DEAP</a:t>
            </a:r>
            <a:r>
              <a:rPr lang="zh-CN" altLang="zh-CN" dirty="0">
                <a:latin typeface="Microsoft YaHei" panose="020B0503020204020204" pitchFamily="34" charset="-122"/>
                <a:ea typeface="Microsoft YaHei" panose="020B0503020204020204" pitchFamily="34" charset="-122"/>
              </a:rPr>
              <a:t>数据库为视频刺激的脑电数据库</a:t>
            </a:r>
            <a:r>
              <a:rPr lang="zh-CN" altLang="en-US" dirty="0">
                <a:latin typeface="Microsoft YaHei" panose="020B0503020204020204" pitchFamily="34" charset="-122"/>
                <a:ea typeface="Microsoft YaHei" panose="020B0503020204020204" pitchFamily="34" charset="-122"/>
              </a:rPr>
              <a:t>。</a:t>
            </a:r>
            <a:r>
              <a:rPr lang="en-US" altLang="zh-CN" sz="1100" dirty="0"/>
              <a:t>[1] Samara A, Menezes M L R, Galway L. Feature Extraction for Emotion Recognition and Modelling Using Neurophysiological Data[C]// International Conference on Ubiquitous Computing and Communications and 2016 International Symposium on Cyberspace and Security. IEEE, 2017:138-144.</a:t>
            </a:r>
            <a:endParaRPr lang="zh-CN" altLang="zh-CN" sz="1100" dirty="0"/>
          </a:p>
          <a:p>
            <a:endParaRPr lang="en-US" altLang="zh-CN" dirty="0">
              <a:latin typeface="Microsoft YaHei" panose="020B0503020204020204" pitchFamily="34" charset="-122"/>
              <a:ea typeface="Microsoft YaHei" panose="020B0503020204020204" pitchFamily="34" charset="-122"/>
            </a:endParaRPr>
          </a:p>
          <a:p>
            <a:endParaRPr lang="zh-CN" altLang="en-US" dirty="0"/>
          </a:p>
        </p:txBody>
      </p:sp>
      <p:graphicFrame>
        <p:nvGraphicFramePr>
          <p:cNvPr id="5" name="表格 4">
            <a:extLst>
              <a:ext uri="{FF2B5EF4-FFF2-40B4-BE49-F238E27FC236}">
                <a16:creationId xmlns:a16="http://schemas.microsoft.com/office/drawing/2014/main" id="{F53FA1DA-EDED-403C-B2A0-F0313E389F21}"/>
              </a:ext>
            </a:extLst>
          </p:cNvPr>
          <p:cNvGraphicFramePr>
            <a:graphicFrameLocks noGrp="1"/>
          </p:cNvGraphicFramePr>
          <p:nvPr>
            <p:extLst>
              <p:ext uri="{D42A27DB-BD31-4B8C-83A1-F6EECF244321}">
                <p14:modId xmlns:p14="http://schemas.microsoft.com/office/powerpoint/2010/main" val="1086802101"/>
              </p:ext>
            </p:extLst>
          </p:nvPr>
        </p:nvGraphicFramePr>
        <p:xfrm>
          <a:off x="3049504" y="4233756"/>
          <a:ext cx="6060048" cy="1893950"/>
        </p:xfrm>
        <a:graphic>
          <a:graphicData uri="http://schemas.openxmlformats.org/drawingml/2006/table">
            <a:tbl>
              <a:tblPr firstRow="1" firstCol="1" bandRow="1">
                <a:tableStyleId>{5C22544A-7EE6-4342-B048-85BDC9FD1C3A}</a:tableStyleId>
              </a:tblPr>
              <a:tblGrid>
                <a:gridCol w="1515012">
                  <a:extLst>
                    <a:ext uri="{9D8B030D-6E8A-4147-A177-3AD203B41FA5}">
                      <a16:colId xmlns:a16="http://schemas.microsoft.com/office/drawing/2014/main" val="4164768951"/>
                    </a:ext>
                  </a:extLst>
                </a:gridCol>
                <a:gridCol w="1515012">
                  <a:extLst>
                    <a:ext uri="{9D8B030D-6E8A-4147-A177-3AD203B41FA5}">
                      <a16:colId xmlns:a16="http://schemas.microsoft.com/office/drawing/2014/main" val="419316185"/>
                    </a:ext>
                  </a:extLst>
                </a:gridCol>
                <a:gridCol w="1515012">
                  <a:extLst>
                    <a:ext uri="{9D8B030D-6E8A-4147-A177-3AD203B41FA5}">
                      <a16:colId xmlns:a16="http://schemas.microsoft.com/office/drawing/2014/main" val="2483174554"/>
                    </a:ext>
                  </a:extLst>
                </a:gridCol>
                <a:gridCol w="1515012">
                  <a:extLst>
                    <a:ext uri="{9D8B030D-6E8A-4147-A177-3AD203B41FA5}">
                      <a16:colId xmlns:a16="http://schemas.microsoft.com/office/drawing/2014/main" val="4165456895"/>
                    </a:ext>
                  </a:extLst>
                </a:gridCol>
              </a:tblGrid>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Method</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Valence</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Arousal</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Average</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08345966"/>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SVM</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73.45%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80.20%</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76.83%</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9720185"/>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BP</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64.67%</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67.92%</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66.30%</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90504880"/>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C4.5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64.91%</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69.65%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67.28%</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93319322"/>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LDA</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72.33%</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76.68%</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latin typeface="Microsoft YaHei" panose="020B0503020204020204" pitchFamily="34" charset="-122"/>
                          <a:ea typeface="Microsoft YaHei" panose="020B0503020204020204" pitchFamily="34" charset="-122"/>
                        </a:rPr>
                        <a:t>74.51%</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9634866"/>
                  </a:ext>
                </a:extLst>
              </a:tr>
            </a:tbl>
          </a:graphicData>
        </a:graphic>
      </p:graphicFrame>
      <p:pic>
        <p:nvPicPr>
          <p:cNvPr id="6" name="图片 5">
            <a:extLst>
              <a:ext uri="{FF2B5EF4-FFF2-40B4-BE49-F238E27FC236}">
                <a16:creationId xmlns:a16="http://schemas.microsoft.com/office/drawing/2014/main" id="{9AF6E5D3-50DE-4E6D-B301-D51A33E47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109" y="5724928"/>
            <a:ext cx="1774122" cy="1093056"/>
          </a:xfrm>
          <a:prstGeom prst="rect">
            <a:avLst/>
          </a:prstGeom>
        </p:spPr>
      </p:pic>
    </p:spTree>
    <p:extLst>
      <p:ext uri="{BB962C8B-B14F-4D97-AF65-F5344CB8AC3E}">
        <p14:creationId xmlns:p14="http://schemas.microsoft.com/office/powerpoint/2010/main" val="383491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67">
            <a:extLst>
              <a:ext uri="{FF2B5EF4-FFF2-40B4-BE49-F238E27FC236}">
                <a16:creationId xmlns:a16="http://schemas.microsoft.com/office/drawing/2014/main" id="{EE4A68A6-DA12-45BC-AB59-1B7BF7271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92" y="2040369"/>
            <a:ext cx="10040816" cy="37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E5F0F04-EB2C-4228-844D-C811B85F4F72}"/>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语音信号情感识别流程图</a:t>
            </a:r>
          </a:p>
        </p:txBody>
      </p:sp>
      <p:pic>
        <p:nvPicPr>
          <p:cNvPr id="6" name="图片 5">
            <a:extLst>
              <a:ext uri="{FF2B5EF4-FFF2-40B4-BE49-F238E27FC236}">
                <a16:creationId xmlns:a16="http://schemas.microsoft.com/office/drawing/2014/main" id="{FADD3DBC-1D08-4938-A042-00CBFCC9D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8960"/>
            <a:ext cx="1283677" cy="1283677"/>
          </a:xfrm>
          <a:prstGeom prst="rect">
            <a:avLst/>
          </a:prstGeom>
        </p:spPr>
      </p:pic>
      <p:pic>
        <p:nvPicPr>
          <p:cNvPr id="8" name="图片 7">
            <a:extLst>
              <a:ext uri="{FF2B5EF4-FFF2-40B4-BE49-F238E27FC236}">
                <a16:creationId xmlns:a16="http://schemas.microsoft.com/office/drawing/2014/main" id="{B1450B98-567F-472B-AD16-518CE1F89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138" y="4526721"/>
            <a:ext cx="1566862" cy="2315916"/>
          </a:xfrm>
          <a:prstGeom prst="rect">
            <a:avLst/>
          </a:prstGeom>
        </p:spPr>
      </p:pic>
    </p:spTree>
    <p:extLst>
      <p:ext uri="{BB962C8B-B14F-4D97-AF65-F5344CB8AC3E}">
        <p14:creationId xmlns:p14="http://schemas.microsoft.com/office/powerpoint/2010/main" val="92026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pic>
        <p:nvPicPr>
          <p:cNvPr id="3" name="图片 2">
            <a:extLst>
              <a:ext uri="{FF2B5EF4-FFF2-40B4-BE49-F238E27FC236}">
                <a16:creationId xmlns:a16="http://schemas.microsoft.com/office/drawing/2014/main" id="{C28EDCF9-6716-42F1-8EE3-660D1B9CE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39" y="5697959"/>
            <a:ext cx="1160041" cy="1160041"/>
          </a:xfrm>
          <a:prstGeom prst="rect">
            <a:avLst/>
          </a:prstGeom>
        </p:spPr>
      </p:pic>
      <p:pic>
        <p:nvPicPr>
          <p:cNvPr id="5" name="图片 4">
            <a:extLst>
              <a:ext uri="{FF2B5EF4-FFF2-40B4-BE49-F238E27FC236}">
                <a16:creationId xmlns:a16="http://schemas.microsoft.com/office/drawing/2014/main" id="{97254233-7301-46CA-9DE1-AC9378DA32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753" y="4998883"/>
            <a:ext cx="1560314" cy="1873548"/>
          </a:xfrm>
          <a:prstGeom prst="rect">
            <a:avLst/>
          </a:prstGeom>
        </p:spPr>
      </p:pic>
    </p:spTree>
    <p:extLst>
      <p:ext uri="{BB962C8B-B14F-4D97-AF65-F5344CB8AC3E}">
        <p14:creationId xmlns:p14="http://schemas.microsoft.com/office/powerpoint/2010/main" val="40847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1806337"/>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F7B9EC9F-86CB-4400-AF44-FC9243F037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92508" y="5420062"/>
            <a:ext cx="1799492" cy="1635476"/>
          </a:xfrm>
          <a:prstGeom prst="rect">
            <a:avLst/>
          </a:prstGeom>
        </p:spPr>
      </p:pic>
    </p:spTree>
    <p:extLst>
      <p:ext uri="{BB962C8B-B14F-4D97-AF65-F5344CB8AC3E}">
        <p14:creationId xmlns:p14="http://schemas.microsoft.com/office/powerpoint/2010/main" val="359765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73">
            <a:extLst>
              <a:ext uri="{FF2B5EF4-FFF2-40B4-BE49-F238E27FC236}">
                <a16:creationId xmlns:a16="http://schemas.microsoft.com/office/drawing/2014/main" id="{3EFD428D-1041-4DB4-950A-31313B51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78" y="1745640"/>
            <a:ext cx="10601043" cy="44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CEE7C96-2472-4C04-837B-D67BF0056F33}"/>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降维前后分类误差</a:t>
            </a:r>
          </a:p>
        </p:txBody>
      </p:sp>
      <p:pic>
        <p:nvPicPr>
          <p:cNvPr id="6" name="图片 5">
            <a:extLst>
              <a:ext uri="{FF2B5EF4-FFF2-40B4-BE49-F238E27FC236}">
                <a16:creationId xmlns:a16="http://schemas.microsoft.com/office/drawing/2014/main" id="{9921A396-E1EB-4137-841F-B1651F62F6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100" y="137539"/>
            <a:ext cx="1387720" cy="1387720"/>
          </a:xfrm>
          <a:prstGeom prst="rect">
            <a:avLst/>
          </a:prstGeom>
        </p:spPr>
      </p:pic>
    </p:spTree>
    <p:extLst>
      <p:ext uri="{BB962C8B-B14F-4D97-AF65-F5344CB8AC3E}">
        <p14:creationId xmlns:p14="http://schemas.microsoft.com/office/powerpoint/2010/main" val="330794567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7755</TotalTime>
  <Words>3976</Words>
  <Application>Microsoft Office PowerPoint</Application>
  <PresentationFormat>宽屏</PresentationFormat>
  <Paragraphs>585</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 Unicode MS</vt:lpstr>
      <vt:lpstr>微软雅黑</vt:lpstr>
      <vt:lpstr>微软雅黑</vt:lpstr>
      <vt:lpstr>SimSun</vt:lpstr>
      <vt:lpstr>SimSun</vt:lpstr>
      <vt:lpstr>Arial</vt:lpstr>
      <vt:lpstr>Calibri</vt:lpstr>
      <vt:lpstr>Calibri Light</vt:lpstr>
      <vt:lpstr>Cambria Math</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295</cp:revision>
  <dcterms:created xsi:type="dcterms:W3CDTF">2016-10-21T10:22:39Z</dcterms:created>
  <dcterms:modified xsi:type="dcterms:W3CDTF">2018-05-30T12:48:34Z</dcterms:modified>
  <cp:contentStatus/>
</cp:coreProperties>
</file>